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73" r:id="rId4"/>
  </p:sldMasterIdLst>
  <p:sldIdLst>
    <p:sldId id="257" r:id="rId5"/>
    <p:sldId id="261" r:id="rId6"/>
    <p:sldId id="275" r:id="rId7"/>
    <p:sldId id="262" r:id="rId8"/>
    <p:sldId id="263" r:id="rId9"/>
    <p:sldId id="270" r:id="rId10"/>
    <p:sldId id="269" r:id="rId11"/>
    <p:sldId id="272" r:id="rId12"/>
    <p:sldId id="273" r:id="rId13"/>
    <p:sldId id="274" r:id="rId14"/>
    <p:sldId id="264" r:id="rId15"/>
    <p:sldId id="268" r:id="rId16"/>
    <p:sldId id="266"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19" autoAdjust="0"/>
  </p:normalViewPr>
  <p:slideViewPr>
    <p:cSldViewPr snapToGrid="0">
      <p:cViewPr varScale="1">
        <p:scale>
          <a:sx n="72" d="100"/>
          <a:sy n="72" d="100"/>
        </p:scale>
        <p:origin x="67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4/14/2021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4/14/2021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4/14/2021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4/14/2021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4/14/2021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861010" y="2187455"/>
            <a:ext cx="5120640" cy="1798910"/>
          </a:xfrm>
        </p:spPr>
        <p:txBody>
          <a:bodyPr>
            <a:noAutofit/>
          </a:bodyPr>
          <a:lstStyle/>
          <a:p>
            <a:r>
              <a:rPr lang="en-US" sz="2400" b="1" dirty="0">
                <a:latin typeface="Biome Light" panose="020B0303030204020804" pitchFamily="34" charset="0"/>
                <a:cs typeface="Biome Light" panose="020B0303030204020804" pitchFamily="34" charset="0"/>
              </a:rPr>
              <a:t>The lived experiences of </a:t>
            </a:r>
            <a:br>
              <a:rPr lang="en-US" sz="2400" b="1" dirty="0">
                <a:latin typeface="Biome Light" panose="020B0303030204020804" pitchFamily="34" charset="0"/>
                <a:cs typeface="Biome Light" panose="020B0303030204020804" pitchFamily="34" charset="0"/>
              </a:rPr>
            </a:br>
            <a:r>
              <a:rPr lang="en-US" sz="2400" b="1" dirty="0">
                <a:latin typeface="Biome Light" panose="020B0303030204020804" pitchFamily="34" charset="0"/>
                <a:cs typeface="Biome Light" panose="020B0303030204020804" pitchFamily="34" charset="0"/>
              </a:rPr>
              <a:t>first-generation West African black parents </a:t>
            </a:r>
            <a:br>
              <a:rPr lang="en-US" sz="2400" b="1" dirty="0">
                <a:latin typeface="Biome Light" panose="020B0303030204020804" pitchFamily="34" charset="0"/>
                <a:cs typeface="Biome Light" panose="020B0303030204020804" pitchFamily="34" charset="0"/>
              </a:rPr>
            </a:br>
            <a:r>
              <a:rPr lang="en-US" sz="2400" b="1" dirty="0">
                <a:latin typeface="Biome Light" panose="020B0303030204020804" pitchFamily="34" charset="0"/>
                <a:cs typeface="Biome Light" panose="020B0303030204020804" pitchFamily="34" charset="0"/>
              </a:rPr>
              <a:t>whose children have been subject to statutory interventions</a:t>
            </a:r>
            <a:br>
              <a:rPr lang="en-GB" sz="2400" dirty="0">
                <a:latin typeface="Biome Light" panose="020B0303030204020804" pitchFamily="34" charset="0"/>
                <a:cs typeface="Biome Light" panose="020B0303030204020804" pitchFamily="34" charset="0"/>
              </a:rPr>
            </a:br>
            <a:endParaRPr lang="en-US" sz="2400" dirty="0">
              <a:solidFill>
                <a:schemeClr val="tx1"/>
              </a:solidFill>
              <a:latin typeface="Biome Light" panose="020B0303030204020804" pitchFamily="34" charset="0"/>
              <a:cs typeface="Biome Light" panose="020B03030302040208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7"/>
            <a:ext cx="4775075" cy="668777"/>
          </a:xfrm>
        </p:spPr>
        <p:txBody>
          <a:bodyPr>
            <a:normAutofit fontScale="92500" lnSpcReduction="20000"/>
          </a:bodyPr>
          <a:lstStyle/>
          <a:p>
            <a:pPr>
              <a:spcAft>
                <a:spcPts val="600"/>
              </a:spcAft>
            </a:pPr>
            <a:r>
              <a:rPr lang="en-US" dirty="0">
                <a:solidFill>
                  <a:schemeClr val="tx1"/>
                </a:solidFill>
              </a:rPr>
              <a:t>Roselyn Ezendiokwele</a:t>
            </a:r>
          </a:p>
          <a:p>
            <a:pPr>
              <a:spcAft>
                <a:spcPts val="600"/>
              </a:spcAft>
            </a:pPr>
            <a:r>
              <a:rPr lang="en-US" dirty="0">
                <a:solidFill>
                  <a:schemeClr val="tx1"/>
                </a:solidFill>
              </a:rPr>
              <a:t>April 2021</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14403-CE28-4A61-8E29-9FED432BF062}"/>
              </a:ext>
            </a:extLst>
          </p:cNvPr>
          <p:cNvSpPr>
            <a:spLocks noGrp="1"/>
          </p:cNvSpPr>
          <p:nvPr>
            <p:ph type="title"/>
          </p:nvPr>
        </p:nvSpPr>
        <p:spPr>
          <a:xfrm>
            <a:off x="516835" y="642594"/>
            <a:ext cx="10608365" cy="510345"/>
          </a:xfrm>
        </p:spPr>
        <p:txBody>
          <a:bodyPr>
            <a:normAutofit fontScale="90000"/>
          </a:bodyPr>
          <a:lstStyle/>
          <a:p>
            <a:r>
              <a:rPr lang="en-GB" sz="3200" dirty="0"/>
              <a:t>SCP discussions on working with IGWABP</a:t>
            </a:r>
          </a:p>
        </p:txBody>
      </p:sp>
      <p:sp>
        <p:nvSpPr>
          <p:cNvPr id="3" name="Content Placeholder 2">
            <a:extLst>
              <a:ext uri="{FF2B5EF4-FFF2-40B4-BE49-F238E27FC236}">
                <a16:creationId xmlns:a16="http://schemas.microsoft.com/office/drawing/2014/main" id="{C0CF2EDB-4508-45C2-B577-746A29E27EBF}"/>
              </a:ext>
            </a:extLst>
          </p:cNvPr>
          <p:cNvSpPr>
            <a:spLocks noGrp="1"/>
          </p:cNvSpPr>
          <p:nvPr>
            <p:ph idx="1"/>
          </p:nvPr>
        </p:nvSpPr>
        <p:spPr>
          <a:xfrm>
            <a:off x="516835" y="1152939"/>
            <a:ext cx="10608365" cy="4799806"/>
          </a:xfrm>
        </p:spPr>
        <p:txBody>
          <a:bodyPr>
            <a:normAutofit fontScale="92500"/>
          </a:bodyPr>
          <a:lstStyle/>
          <a:p>
            <a:r>
              <a:rPr lang="en-US" i="1" dirty="0"/>
              <a:t>Let’s say we are not thinking about 2017 and this case is set in 1990. A year after the Act and people are still getting to grips with what it is about, we do, what we don’t do, because I have heard of people doing exactly this. FG0917, p. 8</a:t>
            </a:r>
            <a:endParaRPr lang="en-GB" i="1" dirty="0"/>
          </a:p>
          <a:p>
            <a:r>
              <a:rPr lang="en-US" i="1" dirty="0"/>
              <a:t>The reason is that people do not really understand the implication of what they do and so there is much learning there. They need people to teach them (Social Care Professionals-SCP); they need people (SCP) to help them to understand and integrate them into the community. FG0118, p. 12</a:t>
            </a:r>
            <a:endParaRPr lang="en-GB" i="1" dirty="0"/>
          </a:p>
          <a:p>
            <a:r>
              <a:rPr lang="en-US" i="1" dirty="0"/>
              <a:t>Perhaps they did not know their rights, perhaps they did not have the right advocate, and perhaps they are shying away from gathering other family members and talking to them about it to get support advice and guidance. FG0118,p. 11</a:t>
            </a:r>
            <a:endParaRPr lang="en-GB" i="1" dirty="0"/>
          </a:p>
          <a:p>
            <a:r>
              <a:rPr lang="en-US" i="1" dirty="0"/>
              <a:t>The parents want more information to show they are willing to work with other </a:t>
            </a:r>
            <a:r>
              <a:rPr lang="en-US" i="1" dirty="0" err="1"/>
              <a:t>organisation</a:t>
            </a:r>
            <a:r>
              <a:rPr lang="en-US" i="1" dirty="0"/>
              <a:t>. They weren’t informed or given information and </a:t>
            </a:r>
            <a:r>
              <a:rPr lang="en-US" i="1" dirty="0" err="1"/>
              <a:t>ehh</a:t>
            </a:r>
            <a:r>
              <a:rPr lang="en-US" i="1" dirty="0"/>
              <a:t> have no understanding of the process. FG0917, p. 13</a:t>
            </a:r>
          </a:p>
          <a:p>
            <a:r>
              <a:rPr lang="en-GB" dirty="0"/>
              <a:t>I </a:t>
            </a:r>
            <a:r>
              <a:rPr lang="en-GB" i="1" dirty="0"/>
              <a:t>think I became more judgemental of the parents; I think when I am looking at the parents, it’s like that anger I have is transferring on to the parent. I did not do that physically but obviously at the back of my mind am thinking this is what you parents do, you just mess up your kids’ lives because of your issues, and it’s like you take it out on your kids (Grace)</a:t>
            </a:r>
          </a:p>
          <a:p>
            <a:r>
              <a:rPr lang="en-US" i="1" dirty="0"/>
              <a:t>I am reading in between the lines and I can see a taint of racism or putting down someone because of the </a:t>
            </a:r>
            <a:r>
              <a:rPr lang="en-US" i="1" dirty="0" err="1"/>
              <a:t>colour</a:t>
            </a:r>
            <a:r>
              <a:rPr lang="en-US" i="1" dirty="0"/>
              <a:t> of his skin or where he comes from’. Mike FG0118, p. 6–7</a:t>
            </a:r>
            <a:endParaRPr lang="en-GB" i="1" dirty="0"/>
          </a:p>
          <a:p>
            <a:r>
              <a:rPr lang="en-US" i="1" dirty="0"/>
              <a:t>At the end of the day, out of ten people involved with social services around these petty issues, nine of them are black. This seems like racism to me; it is not right. </a:t>
            </a:r>
            <a:r>
              <a:rPr lang="en-US" i="1" dirty="0" err="1"/>
              <a:t>Sneider</a:t>
            </a:r>
            <a:endParaRPr lang="en-GB" i="1" dirty="0"/>
          </a:p>
          <a:p>
            <a:endParaRPr lang="en-US" i="1" dirty="0"/>
          </a:p>
          <a:p>
            <a:endParaRPr lang="en-GB" dirty="0"/>
          </a:p>
        </p:txBody>
      </p:sp>
    </p:spTree>
    <p:extLst>
      <p:ext uri="{BB962C8B-B14F-4D97-AF65-F5344CB8AC3E}">
        <p14:creationId xmlns:p14="http://schemas.microsoft.com/office/powerpoint/2010/main" val="348075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04B0-12BB-47BB-B96E-5A0EE01335A1}"/>
              </a:ext>
            </a:extLst>
          </p:cNvPr>
          <p:cNvSpPr>
            <a:spLocks noGrp="1"/>
          </p:cNvSpPr>
          <p:nvPr>
            <p:ph type="title"/>
          </p:nvPr>
        </p:nvSpPr>
        <p:spPr>
          <a:xfrm>
            <a:off x="530087" y="470452"/>
            <a:ext cx="11131826" cy="695739"/>
          </a:xfrm>
        </p:spPr>
        <p:txBody>
          <a:bodyPr>
            <a:normAutofit/>
          </a:bodyPr>
          <a:lstStyle/>
          <a:p>
            <a:r>
              <a:rPr lang="en-GB" dirty="0"/>
              <a:t>Findings</a:t>
            </a:r>
          </a:p>
        </p:txBody>
      </p:sp>
      <p:sp>
        <p:nvSpPr>
          <p:cNvPr id="3" name="Content Placeholder 2">
            <a:extLst>
              <a:ext uri="{FF2B5EF4-FFF2-40B4-BE49-F238E27FC236}">
                <a16:creationId xmlns:a16="http://schemas.microsoft.com/office/drawing/2014/main" id="{403D8127-262C-4B5C-BEF7-B9916C3516E6}"/>
              </a:ext>
            </a:extLst>
          </p:cNvPr>
          <p:cNvSpPr>
            <a:spLocks noGrp="1"/>
          </p:cNvSpPr>
          <p:nvPr>
            <p:ph idx="1"/>
          </p:nvPr>
        </p:nvSpPr>
        <p:spPr>
          <a:xfrm>
            <a:off x="490330" y="1166191"/>
            <a:ext cx="11171583" cy="5221357"/>
          </a:xfrm>
        </p:spPr>
        <p:txBody>
          <a:bodyPr>
            <a:normAutofit fontScale="92500" lnSpcReduction="20000"/>
          </a:bodyPr>
          <a:lstStyle/>
          <a:p>
            <a:pPr lvl="0"/>
            <a:r>
              <a:rPr lang="en-GB" dirty="0"/>
              <a:t>Parents described profound difficulties engaging and communicating with professionals. </a:t>
            </a:r>
          </a:p>
          <a:p>
            <a:pPr lvl="0"/>
            <a:r>
              <a:rPr lang="en-GB" dirty="0"/>
              <a:t>Believe experiences stemmed from cultures, values and belief system not understood/respected and significantly racially motivated (being black). </a:t>
            </a:r>
          </a:p>
          <a:p>
            <a:pPr lvl="0"/>
            <a:r>
              <a:rPr lang="en-GB" dirty="0"/>
              <a:t>Distrust of the CS system and professionals. Immediate police involvement, removal to care, long stay in care general unsympathetic treatment (See OPPP Model chart).</a:t>
            </a:r>
          </a:p>
          <a:p>
            <a:r>
              <a:rPr lang="en-US" dirty="0"/>
              <a:t>Professional defensiveness as a symptom of organisational defensiveness-(did not believe that the vignettes were real cases though anonymized)</a:t>
            </a:r>
            <a:endParaRPr lang="en-GB" dirty="0"/>
          </a:p>
          <a:p>
            <a:r>
              <a:rPr lang="en-US" dirty="0"/>
              <a:t>Impact of adverse experiences on children: Parents’ and professionals’ views</a:t>
            </a:r>
          </a:p>
          <a:p>
            <a:pPr lvl="0"/>
            <a:r>
              <a:rPr lang="en-GB" dirty="0"/>
              <a:t>Professional focus group found that racism played a role in the way parents were treated (corroborating what parents said). Professionals experienced in own organisation differences in the way families of black backgrounds were treated compared to families of white background. Some white colleagues’ reports and analysis of cases appeared biased and misleading due to the family being black etc.</a:t>
            </a:r>
          </a:p>
          <a:p>
            <a:pPr lvl="0"/>
            <a:r>
              <a:rPr lang="en-GB" dirty="0"/>
              <a:t>Consistent themes in </a:t>
            </a:r>
            <a:r>
              <a:rPr lang="en-GB" i="1" dirty="0"/>
              <a:t>immigrant</a:t>
            </a:r>
            <a:r>
              <a:rPr lang="en-GB" dirty="0"/>
              <a:t> parental experiences -Domestic abuse, marriage difficulties, depression, high blood pressure, no recourse to public funds etc</a:t>
            </a:r>
          </a:p>
          <a:p>
            <a:pPr lvl="0"/>
            <a:r>
              <a:rPr lang="en-GB" dirty="0"/>
              <a:t>Professionals importantly disclosed childhood physical chastisement and how this has presented itself in their practice with parents and families. Unconscious vengeful/bias towards parents. (Significant contribution &amp; generalisable )</a:t>
            </a:r>
          </a:p>
          <a:p>
            <a:pPr lvl="0"/>
            <a:r>
              <a:rPr lang="en-GB" dirty="0"/>
              <a:t>Worthy to note that physical chastisement was not only experienced by black professionals but also by the white/mixed race professionals. (It is a myth that only Africans/BME groups chastise their children) –Children’s Act 1989 </a:t>
            </a:r>
          </a:p>
          <a:p>
            <a:pPr lvl="0"/>
            <a:r>
              <a:rPr lang="en-GB" dirty="0"/>
              <a:t> </a:t>
            </a:r>
            <a:r>
              <a:rPr lang="en-US" dirty="0"/>
              <a:t>The research findings significantly show a strong evidence of a toxic mix of unresolved anger and racism present in practitioners’ interventions with West African mothers and families.</a:t>
            </a:r>
            <a:endParaRPr lang="en-GB" dirty="0"/>
          </a:p>
          <a:p>
            <a:pPr lvl="0"/>
            <a:endParaRPr lang="en-GB" dirty="0"/>
          </a:p>
          <a:p>
            <a:endParaRPr lang="en-GB" dirty="0"/>
          </a:p>
        </p:txBody>
      </p:sp>
    </p:spTree>
    <p:extLst>
      <p:ext uri="{BB962C8B-B14F-4D97-AF65-F5344CB8AC3E}">
        <p14:creationId xmlns:p14="http://schemas.microsoft.com/office/powerpoint/2010/main" val="3489455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05D9B3-CC8F-41E3-B42C-27073944FC06}"/>
              </a:ext>
            </a:extLst>
          </p:cNvPr>
          <p:cNvSpPr>
            <a:spLocks noGrp="1"/>
          </p:cNvSpPr>
          <p:nvPr>
            <p:ph idx="1"/>
          </p:nvPr>
        </p:nvSpPr>
        <p:spPr>
          <a:xfrm>
            <a:off x="596347" y="1484243"/>
            <a:ext cx="11092069" cy="4837043"/>
          </a:xfrm>
        </p:spPr>
        <p:txBody>
          <a:bodyPr/>
          <a:lstStyle/>
          <a:p>
            <a:pPr marL="0" indent="0">
              <a:buNone/>
            </a:pPr>
            <a:r>
              <a:rPr lang="en-GB" dirty="0"/>
              <a:t> </a:t>
            </a:r>
          </a:p>
          <a:p>
            <a:endParaRPr lang="en-GB" dirty="0"/>
          </a:p>
        </p:txBody>
      </p:sp>
      <p:pic>
        <p:nvPicPr>
          <p:cNvPr id="5" name="Picture 4" descr="Diagram&#10;&#10;Description automatically generated">
            <a:extLst>
              <a:ext uri="{FF2B5EF4-FFF2-40B4-BE49-F238E27FC236}">
                <a16:creationId xmlns:a16="http://schemas.microsoft.com/office/drawing/2014/main" id="{B069BFF7-1817-4170-B2AA-C78FE9729775}"/>
              </a:ext>
            </a:extLst>
          </p:cNvPr>
          <p:cNvPicPr>
            <a:picLocks noChangeAspect="1"/>
          </p:cNvPicPr>
          <p:nvPr/>
        </p:nvPicPr>
        <p:blipFill>
          <a:blip r:embed="rId2"/>
          <a:stretch>
            <a:fillRect/>
          </a:stretch>
        </p:blipFill>
        <p:spPr>
          <a:xfrm>
            <a:off x="596347" y="536714"/>
            <a:ext cx="10999306" cy="5930347"/>
          </a:xfrm>
          <a:prstGeom prst="rect">
            <a:avLst/>
          </a:prstGeom>
        </p:spPr>
      </p:pic>
    </p:spTree>
    <p:extLst>
      <p:ext uri="{BB962C8B-B14F-4D97-AF65-F5344CB8AC3E}">
        <p14:creationId xmlns:p14="http://schemas.microsoft.com/office/powerpoint/2010/main" val="3708012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A18E2-390F-4EE4-A50B-29A4F2C3D055}"/>
              </a:ext>
            </a:extLst>
          </p:cNvPr>
          <p:cNvSpPr>
            <a:spLocks noGrp="1"/>
          </p:cNvSpPr>
          <p:nvPr>
            <p:ph type="title"/>
          </p:nvPr>
        </p:nvSpPr>
        <p:spPr>
          <a:xfrm>
            <a:off x="636104" y="642594"/>
            <a:ext cx="10489096" cy="523597"/>
          </a:xfrm>
        </p:spPr>
        <p:txBody>
          <a:bodyPr>
            <a:normAutofit fontScale="90000"/>
          </a:bodyPr>
          <a:lstStyle/>
          <a:p>
            <a:r>
              <a:rPr lang="en-GB" dirty="0"/>
              <a:t>Conclusions</a:t>
            </a:r>
          </a:p>
        </p:txBody>
      </p:sp>
      <p:sp>
        <p:nvSpPr>
          <p:cNvPr id="3" name="Content Placeholder 2">
            <a:extLst>
              <a:ext uri="{FF2B5EF4-FFF2-40B4-BE49-F238E27FC236}">
                <a16:creationId xmlns:a16="http://schemas.microsoft.com/office/drawing/2014/main" id="{1E940B4B-E142-415D-9907-D866442EAE1D}"/>
              </a:ext>
            </a:extLst>
          </p:cNvPr>
          <p:cNvSpPr>
            <a:spLocks noGrp="1"/>
          </p:cNvSpPr>
          <p:nvPr>
            <p:ph idx="1"/>
          </p:nvPr>
        </p:nvSpPr>
        <p:spPr>
          <a:xfrm>
            <a:off x="477077" y="1166191"/>
            <a:ext cx="11198087" cy="5234609"/>
          </a:xfrm>
        </p:spPr>
        <p:txBody>
          <a:bodyPr>
            <a:normAutofit fontScale="92500" lnSpcReduction="20000"/>
          </a:bodyPr>
          <a:lstStyle/>
          <a:p>
            <a:r>
              <a:rPr lang="en-GB" b="1" dirty="0"/>
              <a:t>Main recommendations</a:t>
            </a:r>
            <a:endParaRPr lang="en-GB" dirty="0"/>
          </a:p>
          <a:p>
            <a:pPr lvl="0"/>
            <a:r>
              <a:rPr lang="en-GB" dirty="0"/>
              <a:t>Therapeutic space for social work students to explore their childhood experiences of being parented.</a:t>
            </a:r>
          </a:p>
          <a:p>
            <a:pPr lvl="0"/>
            <a:r>
              <a:rPr lang="en-GB" dirty="0"/>
              <a:t>Culturally aware practitioners in social work teams-through training and focused recruitment </a:t>
            </a:r>
          </a:p>
          <a:p>
            <a:pPr lvl="0"/>
            <a:r>
              <a:rPr lang="en-GB" dirty="0"/>
              <a:t>Anti-oppressive systems in child protection practice, peer group supervision, checking conscious and unconscious bias of practitioners.  </a:t>
            </a:r>
          </a:p>
          <a:p>
            <a:r>
              <a:rPr lang="en-US" dirty="0"/>
              <a:t>A way forward for parents and social care professionals-better communication and engagement </a:t>
            </a:r>
            <a:endParaRPr lang="en-GB" dirty="0"/>
          </a:p>
          <a:p>
            <a:pPr lvl="0"/>
            <a:r>
              <a:rPr lang="en-GB" b="1" dirty="0"/>
              <a:t>Strengths of the research</a:t>
            </a:r>
          </a:p>
          <a:p>
            <a:pPr lvl="0"/>
            <a:r>
              <a:rPr lang="en-US" dirty="0"/>
              <a:t>First, the study design of using both BNIM, ethnographic and focus groups worked well because there were some opportunities for the iterative process between observation of parents’ focus groups and interviews and insights gained from facilitating and observing the first professionals focus group. </a:t>
            </a:r>
          </a:p>
          <a:p>
            <a:r>
              <a:rPr lang="en-US" dirty="0"/>
              <a:t>The ability to be open to one’s and others’ subjective experiences has provided opportunities to remain curious, learn more, communicate effectively and co-produce meanings with others.</a:t>
            </a:r>
            <a:endParaRPr lang="en-GB" dirty="0"/>
          </a:p>
          <a:p>
            <a:pPr lvl="0"/>
            <a:r>
              <a:rPr lang="en-GB" b="1" dirty="0"/>
              <a:t>Limitation of the research and area for further research</a:t>
            </a:r>
          </a:p>
          <a:p>
            <a:r>
              <a:rPr lang="en-US" dirty="0"/>
              <a:t>The first limitation is the limited sample size; however, the findings from 9 families had common themes; and so vital concerns were identified</a:t>
            </a:r>
          </a:p>
          <a:p>
            <a:r>
              <a:rPr lang="en-US" dirty="0"/>
              <a:t>Second, 1 social worker (Grace) out of 6 professionals at the first focus group who disclosed experiences of physical chastisement agreed to meet to explore what this means to her practice with children and their families</a:t>
            </a:r>
          </a:p>
          <a:p>
            <a:r>
              <a:rPr lang="en-US" dirty="0"/>
              <a:t>Third, the study did not aim to speak to the children involved with children’s services nor the social workers who worked with the families</a:t>
            </a:r>
            <a:endParaRPr lang="en-GB" dirty="0"/>
          </a:p>
        </p:txBody>
      </p:sp>
    </p:spTree>
    <p:extLst>
      <p:ext uri="{BB962C8B-B14F-4D97-AF65-F5344CB8AC3E}">
        <p14:creationId xmlns:p14="http://schemas.microsoft.com/office/powerpoint/2010/main" val="33573143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2A47-1D5A-4AE0-89A6-85E284325A0A}"/>
              </a:ext>
            </a:extLst>
          </p:cNvPr>
          <p:cNvSpPr>
            <a:spLocks noGrp="1"/>
          </p:cNvSpPr>
          <p:nvPr>
            <p:ph type="title"/>
          </p:nvPr>
        </p:nvSpPr>
        <p:spPr>
          <a:xfrm>
            <a:off x="463826" y="642595"/>
            <a:ext cx="10601739" cy="218796"/>
          </a:xfrm>
        </p:spPr>
        <p:txBody>
          <a:bodyPr>
            <a:normAutofit fontScale="90000"/>
          </a:bodyPr>
          <a:lstStyle/>
          <a:p>
            <a:r>
              <a:rPr lang="en-GB" dirty="0"/>
              <a:t>References</a:t>
            </a:r>
          </a:p>
        </p:txBody>
      </p:sp>
      <p:sp>
        <p:nvSpPr>
          <p:cNvPr id="4" name="Rectangle 3">
            <a:extLst>
              <a:ext uri="{FF2B5EF4-FFF2-40B4-BE49-F238E27FC236}">
                <a16:creationId xmlns:a16="http://schemas.microsoft.com/office/drawing/2014/main" id="{5F7CAE0E-5461-4789-8DA8-BBFA23433F2A}"/>
              </a:ext>
            </a:extLst>
          </p:cNvPr>
          <p:cNvSpPr/>
          <p:nvPr/>
        </p:nvSpPr>
        <p:spPr>
          <a:xfrm>
            <a:off x="622851" y="967409"/>
            <a:ext cx="10999305" cy="6677469"/>
          </a:xfrm>
          <a:prstGeom prst="rect">
            <a:avLst/>
          </a:prstGeom>
        </p:spPr>
        <p:txBody>
          <a:bodyPr wrap="square">
            <a:spAutoFit/>
          </a:bodyPr>
          <a:lstStyle/>
          <a:p>
            <a:pPr marL="540385" indent="-540385">
              <a:lnSpc>
                <a:spcPct val="150000"/>
              </a:lnSpc>
              <a:spcAft>
                <a:spcPts val="600"/>
              </a:spcAft>
            </a:pPr>
            <a:r>
              <a:rPr lang="en-GB" sz="1050" dirty="0">
                <a:latin typeface="Arial" panose="020B0604020202020204" pitchFamily="34" charset="0"/>
                <a:ea typeface="Calibri" panose="020F0502020204030204" pitchFamily="34" charset="0"/>
                <a:cs typeface="Times New Roman" panose="02020603050405020304" pitchFamily="18" charset="0"/>
              </a:rPr>
              <a:t>Bronfenbrenner, U. (1994) ‘Ecological models of human development’, in </a:t>
            </a:r>
            <a:r>
              <a:rPr lang="en-GB" sz="1050" dirty="0" err="1">
                <a:latin typeface="Arial" panose="020B0604020202020204" pitchFamily="34" charset="0"/>
                <a:ea typeface="Calibri" panose="020F0502020204030204" pitchFamily="34" charset="0"/>
                <a:cs typeface="Times New Roman" panose="02020603050405020304" pitchFamily="18" charset="0"/>
              </a:rPr>
              <a:t>Husen</a:t>
            </a:r>
            <a:r>
              <a:rPr lang="en-GB" sz="1050" dirty="0">
                <a:latin typeface="Arial" panose="020B0604020202020204" pitchFamily="34" charset="0"/>
                <a:ea typeface="Calibri" panose="020F0502020204030204" pitchFamily="34" charset="0"/>
                <a:cs typeface="Times New Roman" panose="02020603050405020304" pitchFamily="18" charset="0"/>
              </a:rPr>
              <a:t> T. and Postlethwaite, T.N(eds.) International encyclopaedia of education vol. 3. 2nd </a:t>
            </a:r>
            <a:r>
              <a:rPr lang="en-GB" sz="1050" dirty="0" err="1">
                <a:latin typeface="Arial" panose="020B0604020202020204" pitchFamily="34" charset="0"/>
                <a:ea typeface="Calibri" panose="020F0502020204030204" pitchFamily="34" charset="0"/>
                <a:cs typeface="Times New Roman" panose="02020603050405020304" pitchFamily="18" charset="0"/>
              </a:rPr>
              <a:t>edn</a:t>
            </a:r>
            <a:r>
              <a:rPr lang="en-GB" sz="1050" dirty="0">
                <a:latin typeface="Arial" panose="020B0604020202020204" pitchFamily="34" charset="0"/>
                <a:ea typeface="Calibri" panose="020F0502020204030204" pitchFamily="34" charset="0"/>
                <a:cs typeface="Times New Roman" panose="02020603050405020304" pitchFamily="18" charset="0"/>
              </a:rPr>
              <a:t>. Oxford: Elsevier, pp. 3-44.</a:t>
            </a:r>
          </a:p>
          <a:p>
            <a:pPr marL="540385" indent="-540385">
              <a:lnSpc>
                <a:spcPct val="150000"/>
              </a:lnSpc>
              <a:spcAft>
                <a:spcPts val="600"/>
              </a:spcAft>
            </a:pPr>
            <a:r>
              <a:rPr lang="en-GB" sz="1050" dirty="0"/>
              <a:t>Birmingham City Council (2014) Parent’s experiences of child protection process and staff experiences of working with parents: a qualitative study. Available at: https://www.scie-socialcareonline.org.uk/parents-experiences-of-the-child-protection-process-and-staff-expereinces-of-working-with -parents-a-qualitative-study/r/a11G0000008tzVOIAY (Accessed: 8 May 2020).</a:t>
            </a:r>
          </a:p>
          <a:p>
            <a:pPr marL="540385" indent="-540385">
              <a:lnSpc>
                <a:spcPct val="150000"/>
              </a:lnSpc>
              <a:spcAft>
                <a:spcPts val="600"/>
              </a:spcAft>
            </a:pPr>
            <a:r>
              <a:rPr lang="en-GB" sz="1050" dirty="0"/>
              <a:t>Bernard, C. and Gupta, A. (2008) ‘Black African children and the child protection system’, The British Journal of Social Work, 38(3), pp. 476–492.</a:t>
            </a:r>
          </a:p>
          <a:p>
            <a:pPr marL="540385" indent="-540385">
              <a:lnSpc>
                <a:spcPct val="150000"/>
              </a:lnSpc>
              <a:spcAft>
                <a:spcPts val="600"/>
              </a:spcAft>
            </a:pPr>
            <a:r>
              <a:rPr lang="en-GB" sz="1050" dirty="0"/>
              <a:t>Bryman, A. (2012) Social research methods. New Delhi: Oxford University Press.</a:t>
            </a:r>
          </a:p>
          <a:p>
            <a:r>
              <a:rPr lang="en-GB" sz="1050" dirty="0"/>
              <a:t>Chand, A. (2005) ‘Do you speak English? Language barriers in child protection social work with minority ethnic families’, The British Journal of Social Work, 35(6), pp. 807–821.</a:t>
            </a:r>
          </a:p>
          <a:p>
            <a:r>
              <a:rPr lang="en-GB" sz="1050" dirty="0"/>
              <a:t>Chand, A. and Thoburn, J. (2005) ‘Child and family support services with minority ethnic families: what can we learn from research?’, Child and Family Social Work, 10, pp. 168–178.</a:t>
            </a:r>
          </a:p>
          <a:p>
            <a:pPr marL="540385" indent="-540385">
              <a:lnSpc>
                <a:spcPct val="150000"/>
              </a:lnSpc>
              <a:spcAft>
                <a:spcPts val="600"/>
              </a:spcAft>
            </a:pPr>
            <a:r>
              <a:rPr lang="en-GB" sz="1050" dirty="0"/>
              <a:t>Curry-Stevens, A. and Coalition of Communities of </a:t>
            </a:r>
            <a:r>
              <a:rPr lang="en-GB" sz="1050" dirty="0" err="1"/>
              <a:t>Color</a:t>
            </a:r>
            <a:r>
              <a:rPr lang="en-GB" sz="1050" dirty="0"/>
              <a:t> (2013) The African immigrant and refugee community in </a:t>
            </a:r>
            <a:r>
              <a:rPr lang="en-GB" sz="1050" dirty="0" err="1"/>
              <a:t>Multnomah</a:t>
            </a:r>
            <a:r>
              <a:rPr lang="en-GB" sz="1050" dirty="0"/>
              <a:t> County; an unsettling profile. Portland, </a:t>
            </a:r>
            <a:r>
              <a:rPr lang="en-GB" sz="1050" dirty="0" err="1"/>
              <a:t>Oreg</a:t>
            </a:r>
            <a:r>
              <a:rPr lang="en-GB" sz="1050" dirty="0"/>
              <a:t>.: Portland State University.</a:t>
            </a:r>
          </a:p>
          <a:p>
            <a:pPr marL="540385" indent="-540385">
              <a:lnSpc>
                <a:spcPct val="150000"/>
              </a:lnSpc>
              <a:spcAft>
                <a:spcPts val="600"/>
              </a:spcAft>
            </a:pPr>
            <a:r>
              <a:rPr lang="en-GB" sz="1050" dirty="0" err="1"/>
              <a:t>Dumbrill</a:t>
            </a:r>
            <a:r>
              <a:rPr lang="en-GB" sz="1050" dirty="0"/>
              <a:t>, C. (2005) ‘Parental experience of child protection intervention: a qualitative study’, Child Abuse and Neglect, 30, pp. 27–37.</a:t>
            </a:r>
          </a:p>
          <a:p>
            <a:pPr marL="540385" indent="-540385">
              <a:lnSpc>
                <a:spcPct val="150000"/>
              </a:lnSpc>
              <a:spcAft>
                <a:spcPts val="600"/>
              </a:spcAft>
            </a:pPr>
            <a:r>
              <a:rPr lang="en-GB" sz="1050" dirty="0" err="1"/>
              <a:t>Fusch</a:t>
            </a:r>
            <a:r>
              <a:rPr lang="en-GB" sz="1050" dirty="0"/>
              <a:t>, P.I., </a:t>
            </a:r>
            <a:r>
              <a:rPr lang="en-GB" sz="1050" dirty="0" err="1"/>
              <a:t>Fusch</a:t>
            </a:r>
            <a:r>
              <a:rPr lang="en-GB" sz="1050" dirty="0"/>
              <a:t>, G.E. and Ness, L. (2017) ‘How to conduct a mini-ethnographic case study: a guide for novice researchers’, The Qualitative Report, 22(3), pp. 923–941.</a:t>
            </a:r>
          </a:p>
          <a:p>
            <a:pPr marL="540385" indent="-540385">
              <a:lnSpc>
                <a:spcPct val="150000"/>
              </a:lnSpc>
              <a:spcAft>
                <a:spcPts val="600"/>
              </a:spcAft>
            </a:pPr>
            <a:r>
              <a:rPr lang="en-GB" sz="1050" dirty="0"/>
              <a:t>Maguire-Jack, K. and Wang, X. (2016) ‘Pathways from neighbourhood to neglect: the mediating effects of social support and parenting stress’, Children and Youth Service Review, 66, pp. 28–34.</a:t>
            </a:r>
          </a:p>
          <a:p>
            <a:pPr marL="540385" indent="-540385">
              <a:lnSpc>
                <a:spcPct val="150000"/>
              </a:lnSpc>
              <a:spcAft>
                <a:spcPts val="600"/>
              </a:spcAft>
            </a:pPr>
            <a:r>
              <a:rPr lang="en-GB" sz="1050" dirty="0" err="1"/>
              <a:t>Wengraf</a:t>
            </a:r>
            <a:r>
              <a:rPr lang="en-GB" sz="1050" dirty="0"/>
              <a:t>, T. and </a:t>
            </a:r>
            <a:r>
              <a:rPr lang="en-GB" sz="1050" dirty="0" err="1"/>
              <a:t>Chamberlayne,P</a:t>
            </a:r>
            <a:r>
              <a:rPr lang="en-GB" sz="1050" dirty="0"/>
              <a:t> (2006) Interviewing for life-histories, lived situations and personal experience: the Biographic-Narrative Interpretive Method (BNIM). Shortest short guide to BNIM interviewing and interpretation. Available at: https://is.muni.cz/el/1423/podzim2014/SOC932/um/Wengraf_manual.pdf (Accessed 20 June 2018).</a:t>
            </a:r>
          </a:p>
          <a:p>
            <a:pPr marL="540385" indent="-540385">
              <a:lnSpc>
                <a:spcPct val="150000"/>
              </a:lnSpc>
              <a:spcAft>
                <a:spcPts val="600"/>
              </a:spcAft>
            </a:pPr>
            <a:r>
              <a:rPr lang="en-GB" sz="1050" dirty="0"/>
              <a:t>Klein, M. (1935) ‘A contribution to the psychogenesis of manic-depressive states’, The International Journal of Psychoanalysis, 16, pp. 145–174.</a:t>
            </a:r>
          </a:p>
          <a:p>
            <a:pPr marL="540385" indent="-540385">
              <a:lnSpc>
                <a:spcPct val="150000"/>
              </a:lnSpc>
              <a:spcAft>
                <a:spcPts val="600"/>
              </a:spcAft>
            </a:pPr>
            <a:endParaRPr lang="en-GB" sz="1100" dirty="0"/>
          </a:p>
          <a:p>
            <a:pPr marL="540385" indent="-540385">
              <a:lnSpc>
                <a:spcPct val="150000"/>
              </a:lnSpc>
              <a:spcAft>
                <a:spcPts val="600"/>
              </a:spcAft>
            </a:pPr>
            <a:endParaRPr lang="en-GB" sz="1200" dirty="0"/>
          </a:p>
          <a:p>
            <a:pPr marL="540385" indent="-540385">
              <a:lnSpc>
                <a:spcPct val="150000"/>
              </a:lnSpc>
              <a:spcAft>
                <a:spcPts val="600"/>
              </a:spcAft>
            </a:pPr>
            <a:endParaRPr lang="en-GB"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12052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477078" y="642595"/>
            <a:ext cx="11237844" cy="762136"/>
          </a:xfrm>
        </p:spPr>
        <p:txBody>
          <a:bodyPr>
            <a:normAutofit/>
          </a:bodyPr>
          <a:lstStyle/>
          <a:p>
            <a:pPr algn="ctr"/>
            <a:r>
              <a:rPr lang="en-US" dirty="0"/>
              <a:t>Introduction</a:t>
            </a:r>
          </a:p>
        </p:txBody>
      </p:sp>
      <p:sp>
        <p:nvSpPr>
          <p:cNvPr id="4" name="Content Placeholder 3">
            <a:extLst>
              <a:ext uri="{FF2B5EF4-FFF2-40B4-BE49-F238E27FC236}">
                <a16:creationId xmlns:a16="http://schemas.microsoft.com/office/drawing/2014/main" id="{7A1C6BDA-A050-49DE-B9CD-13531BEC788A}"/>
              </a:ext>
            </a:extLst>
          </p:cNvPr>
          <p:cNvSpPr>
            <a:spLocks noGrp="1"/>
          </p:cNvSpPr>
          <p:nvPr>
            <p:ph idx="1"/>
          </p:nvPr>
        </p:nvSpPr>
        <p:spPr>
          <a:xfrm>
            <a:off x="477078" y="1404731"/>
            <a:ext cx="11277600" cy="4956311"/>
          </a:xfrm>
        </p:spPr>
        <p:txBody>
          <a:bodyPr/>
          <a:lstStyle/>
          <a:p>
            <a:r>
              <a:rPr lang="en-US" dirty="0"/>
              <a:t>‘First-generation West African black parents’ refers to West African-born individuals who have relocated and become citizens or permanent residents in the UK. These individuals have also become parents in the UK. This study aims to explore the lived experiences of first-generation West African black parents who have experienced statutory involvement. Statutory involvement includes intervention from schools, children services, police, the courts and other agencies involved in child protection.</a:t>
            </a:r>
            <a:endParaRPr lang="en-GB" dirty="0"/>
          </a:p>
          <a:p>
            <a:r>
              <a:rPr lang="en-GB" b="1" dirty="0"/>
              <a:t>Researchers’ background: </a:t>
            </a:r>
            <a:r>
              <a:rPr lang="en-US" dirty="0"/>
              <a:t>My background as a first-generation West African parent and social care professional is closely linked to this research. </a:t>
            </a:r>
          </a:p>
          <a:p>
            <a:r>
              <a:rPr lang="en-US" dirty="0"/>
              <a:t>Whilst working at a North London Children’s Service, a significant number of service users were first-generation black parents of West African origin, with seemingly high numbers of children in the local authority care system. </a:t>
            </a:r>
          </a:p>
          <a:p>
            <a:r>
              <a:rPr lang="en-US" dirty="0"/>
              <a:t>While supporting these families, I observed a consistent theme in their experiences as well as similarities in their children’s risk of harm. These included physical chastisement and neglect. </a:t>
            </a:r>
          </a:p>
          <a:p>
            <a:r>
              <a:rPr lang="en-US" dirty="0"/>
              <a:t>Children’s services involvement with these families led to children being placed on child protection plans and very quickly escalated to removal into local authority foster care. Many of these children later returned to their parents. As a first-generation West African parent living and working in London, I found that I was preoccupied with the question – could this stage have been avoided, or at least done differently?</a:t>
            </a:r>
            <a:endParaRPr lang="en-GB" dirty="0"/>
          </a:p>
          <a:p>
            <a:endParaRPr lang="en-GB" b="1" dirty="0"/>
          </a:p>
        </p:txBody>
      </p:sp>
    </p:spTree>
    <p:extLst>
      <p:ext uri="{BB962C8B-B14F-4D97-AF65-F5344CB8AC3E}">
        <p14:creationId xmlns:p14="http://schemas.microsoft.com/office/powerpoint/2010/main" val="1832431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7D06-1F33-4C94-9955-9A5CF64FDA20}"/>
              </a:ext>
            </a:extLst>
          </p:cNvPr>
          <p:cNvSpPr>
            <a:spLocks noGrp="1"/>
          </p:cNvSpPr>
          <p:nvPr>
            <p:ph type="title"/>
          </p:nvPr>
        </p:nvSpPr>
        <p:spPr>
          <a:xfrm>
            <a:off x="543340" y="384314"/>
            <a:ext cx="8852452" cy="914399"/>
          </a:xfrm>
        </p:spPr>
        <p:txBody>
          <a:bodyPr>
            <a:noAutofit/>
          </a:bodyPr>
          <a:lstStyle/>
          <a:p>
            <a:r>
              <a:rPr lang="en-GB" sz="3200" dirty="0"/>
              <a:t>Research Questions</a:t>
            </a:r>
            <a:br>
              <a:rPr lang="en-GB" sz="3200" dirty="0"/>
            </a:br>
            <a:endParaRPr lang="en-GB" sz="3200" dirty="0"/>
          </a:p>
        </p:txBody>
      </p:sp>
      <p:sp>
        <p:nvSpPr>
          <p:cNvPr id="3" name="Rectangle 2">
            <a:extLst>
              <a:ext uri="{FF2B5EF4-FFF2-40B4-BE49-F238E27FC236}">
                <a16:creationId xmlns:a16="http://schemas.microsoft.com/office/drawing/2014/main" id="{F643DD9F-466E-4B27-9DF9-AF1A395790D1}"/>
              </a:ext>
            </a:extLst>
          </p:cNvPr>
          <p:cNvSpPr/>
          <p:nvPr/>
        </p:nvSpPr>
        <p:spPr>
          <a:xfrm>
            <a:off x="543340" y="848139"/>
            <a:ext cx="11105320" cy="3970318"/>
          </a:xfrm>
          <a:prstGeom prst="rect">
            <a:avLst/>
          </a:prstGeom>
        </p:spPr>
        <p:txBody>
          <a:bodyPr wrap="square">
            <a:spAutoFit/>
          </a:bodyPr>
          <a:lstStyle/>
          <a:p>
            <a:r>
              <a:rPr lang="en-US" dirty="0">
                <a:latin typeface="Arial" panose="020B0604020202020204" pitchFamily="34" charset="0"/>
                <a:ea typeface="Calibri" panose="020F0502020204030204" pitchFamily="34" charset="0"/>
                <a:cs typeface="Times New Roman" panose="02020603050405020304" pitchFamily="18" charset="0"/>
              </a:rPr>
              <a:t>First, how does the research offer a psychosocial account of the lives of parents who have immigrated to the United Kingdom?.</a:t>
            </a:r>
          </a:p>
          <a:p>
            <a:endParaRPr lang="en-US" dirty="0">
              <a:latin typeface="Arial" panose="020B0604020202020204" pitchFamily="34" charset="0"/>
              <a:cs typeface="Times New Roman" panose="02020603050405020304" pitchFamily="18" charset="0"/>
            </a:endParaRPr>
          </a:p>
          <a:p>
            <a:r>
              <a:rPr lang="en-US" dirty="0"/>
              <a:t>Second, what can we learn from the parent about their experiences of statutory intervention and the responsiveness of children’s services to the needs of the children and their families?.</a:t>
            </a:r>
          </a:p>
          <a:p>
            <a:endParaRPr lang="en-US" dirty="0"/>
          </a:p>
          <a:p>
            <a:r>
              <a:rPr lang="en-US" dirty="0"/>
              <a:t>Third, what can we learn about the difficulties of working with this community using carefully facilitated focus groups comprising social work and social care practitioners, to explore their experiences?.</a:t>
            </a:r>
          </a:p>
          <a:p>
            <a:endParaRPr lang="en-US" dirty="0"/>
          </a:p>
          <a:p>
            <a:r>
              <a:rPr lang="en-US" dirty="0"/>
              <a:t>Fourth, what can we understand from the practitioners, how they apply child protection policies?</a:t>
            </a:r>
          </a:p>
          <a:p>
            <a:endParaRPr lang="en-US" dirty="0"/>
          </a:p>
          <a:p>
            <a:r>
              <a:rPr lang="en-US" dirty="0"/>
              <a:t>Fifth, how can we facilitate a process of discovery about the needs of parents; how they have or have not been met and might be better met in the future?. </a:t>
            </a:r>
            <a:endParaRPr lang="en-GB" dirty="0"/>
          </a:p>
        </p:txBody>
      </p:sp>
    </p:spTree>
    <p:extLst>
      <p:ext uri="{BB962C8B-B14F-4D97-AF65-F5344CB8AC3E}">
        <p14:creationId xmlns:p14="http://schemas.microsoft.com/office/powerpoint/2010/main" val="45000253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94D9-241D-4487-A938-F3B9E09076CA}"/>
              </a:ext>
            </a:extLst>
          </p:cNvPr>
          <p:cNvSpPr>
            <a:spLocks noGrp="1"/>
          </p:cNvSpPr>
          <p:nvPr>
            <p:ph type="title"/>
          </p:nvPr>
        </p:nvSpPr>
        <p:spPr>
          <a:xfrm>
            <a:off x="450575" y="642594"/>
            <a:ext cx="11290850" cy="616363"/>
          </a:xfrm>
        </p:spPr>
        <p:txBody>
          <a:bodyPr>
            <a:normAutofit fontScale="90000"/>
          </a:bodyPr>
          <a:lstStyle/>
          <a:p>
            <a:r>
              <a:rPr lang="en-GB" dirty="0"/>
              <a:t>Literature reviews</a:t>
            </a:r>
          </a:p>
        </p:txBody>
      </p:sp>
      <p:sp>
        <p:nvSpPr>
          <p:cNvPr id="3" name="Content Placeholder 2">
            <a:extLst>
              <a:ext uri="{FF2B5EF4-FFF2-40B4-BE49-F238E27FC236}">
                <a16:creationId xmlns:a16="http://schemas.microsoft.com/office/drawing/2014/main" id="{CE2D63F1-73E4-42B9-9276-93A7A867F18A}"/>
              </a:ext>
            </a:extLst>
          </p:cNvPr>
          <p:cNvSpPr>
            <a:spLocks noGrp="1"/>
          </p:cNvSpPr>
          <p:nvPr>
            <p:ph idx="1"/>
          </p:nvPr>
        </p:nvSpPr>
        <p:spPr>
          <a:xfrm>
            <a:off x="450575" y="1258957"/>
            <a:ext cx="11224590" cy="5128591"/>
          </a:xfrm>
        </p:spPr>
        <p:txBody>
          <a:bodyPr>
            <a:normAutofit fontScale="92500" lnSpcReduction="20000"/>
          </a:bodyPr>
          <a:lstStyle/>
          <a:p>
            <a:r>
              <a:rPr lang="en-US" dirty="0"/>
              <a:t>Bywaters et al., 2015, Chand, 2005; Chand and Thoburn, 2005; 2006 suggest that black African children in Britain are over-represented in the child protection system for a variety of reasons, such as physical, emotional and sexual abuse or neglect.</a:t>
            </a:r>
            <a:endParaRPr lang="en-GB" dirty="0"/>
          </a:p>
          <a:p>
            <a:r>
              <a:rPr lang="en-US" dirty="0"/>
              <a:t>Singh’s (2006) findings show that African families and their entrenched cultural and social perceptions of parenting behaviours are challenging to understand in the context of contemporary social work practice, and therefore social workers may be quick to intervene in such families. </a:t>
            </a:r>
          </a:p>
          <a:p>
            <a:r>
              <a:rPr lang="en-US" dirty="0"/>
              <a:t>Maguire-Jack and Wang (2016) noted that the impact of institutionalised discrimination and other factors such as economic, cultural contexts, consequences of housing and welfare benefit policies – as well as neighbourhood crime and violence – had impacted higher numbers of black children in the child protection system.</a:t>
            </a:r>
          </a:p>
          <a:p>
            <a:r>
              <a:rPr lang="en-US" dirty="0"/>
              <a:t> Bernard and Gupta (2008) also found that black African children and families are more likely than white families to be drawn into the child protection system based on inherent differences in beliefs and child-rearing practices.</a:t>
            </a:r>
          </a:p>
          <a:p>
            <a:r>
              <a:rPr lang="en-US" dirty="0"/>
              <a:t>Curry-Stevens et al.’s (2013) study on the African immigrant and refugee community in Multnomah County found various themes in the challenges experienced by African immigrants. Viz-poor housing, low paid jobs/unemployment, domestic abuse, immigration/NRTPF etc.</a:t>
            </a:r>
          </a:p>
          <a:p>
            <a:r>
              <a:rPr lang="en-US" dirty="0"/>
              <a:t>Birmingham City Council (2014) report points to several challenges parents face in the child protection process. These include - parents are not always aware they could have an advocate. Parents with specific needs (such as in mental health) were not always supported; parents experienced power dynamics and found that decision-making lay with the professionals who made the parents feel intimidated, dismissed, anxious, daunted and emotional, ganged up on, attacked and blamed. </a:t>
            </a:r>
          </a:p>
          <a:p>
            <a:r>
              <a:rPr lang="en-US" dirty="0"/>
              <a:t>Dumbrill (2005) study described two concepts of power emerging from his study of parental experiences of child protection intervention: parents perceived power being used over them as a form of control, and with them as a form of support. The parents responded in three different ways due to these power dynamics: parents fought workers by openly opposing them; ‘played the game’ by feigning co-operation, or worked with them in collaborative relationships</a:t>
            </a:r>
            <a:endParaRPr lang="en-GB" dirty="0"/>
          </a:p>
        </p:txBody>
      </p:sp>
    </p:spTree>
    <p:extLst>
      <p:ext uri="{BB962C8B-B14F-4D97-AF65-F5344CB8AC3E}">
        <p14:creationId xmlns:p14="http://schemas.microsoft.com/office/powerpoint/2010/main" val="32903221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91B9D-D275-4296-B2FA-40324C7426D1}"/>
              </a:ext>
            </a:extLst>
          </p:cNvPr>
          <p:cNvSpPr>
            <a:spLocks noGrp="1"/>
          </p:cNvSpPr>
          <p:nvPr>
            <p:ph type="title"/>
          </p:nvPr>
        </p:nvSpPr>
        <p:spPr>
          <a:xfrm>
            <a:off x="477079" y="642594"/>
            <a:ext cx="11237842" cy="669371"/>
          </a:xfrm>
        </p:spPr>
        <p:txBody>
          <a:bodyPr/>
          <a:lstStyle/>
          <a:p>
            <a:r>
              <a:rPr lang="en-GB" dirty="0"/>
              <a:t>Design &amp; Methodology</a:t>
            </a:r>
          </a:p>
        </p:txBody>
      </p:sp>
      <p:sp>
        <p:nvSpPr>
          <p:cNvPr id="3" name="Content Placeholder 2">
            <a:extLst>
              <a:ext uri="{FF2B5EF4-FFF2-40B4-BE49-F238E27FC236}">
                <a16:creationId xmlns:a16="http://schemas.microsoft.com/office/drawing/2014/main" id="{AA6BB965-19B6-405C-ADD2-6157F1EC68E1}"/>
              </a:ext>
            </a:extLst>
          </p:cNvPr>
          <p:cNvSpPr>
            <a:spLocks noGrp="1"/>
          </p:cNvSpPr>
          <p:nvPr>
            <p:ph idx="1"/>
          </p:nvPr>
        </p:nvSpPr>
        <p:spPr>
          <a:xfrm>
            <a:off x="437322" y="1311965"/>
            <a:ext cx="11277599" cy="5088835"/>
          </a:xfrm>
        </p:spPr>
        <p:txBody>
          <a:bodyPr>
            <a:normAutofit/>
          </a:bodyPr>
          <a:lstStyle/>
          <a:p>
            <a:r>
              <a:rPr lang="en-GB" b="1" dirty="0"/>
              <a:t>Data gathering</a:t>
            </a:r>
            <a:endParaRPr lang="en-GB" dirty="0"/>
          </a:p>
          <a:p>
            <a:r>
              <a:rPr lang="en-GB" b="1" dirty="0"/>
              <a:t>Focus groups (x2 sessions) </a:t>
            </a:r>
            <a:r>
              <a:rPr lang="en-GB" dirty="0"/>
              <a:t>using vignettes </a:t>
            </a:r>
            <a:r>
              <a:rPr lang="en-GB" b="1" dirty="0"/>
              <a:t>(21 professionals</a:t>
            </a:r>
            <a:r>
              <a:rPr lang="en-GB" dirty="0"/>
              <a:t>), </a:t>
            </a:r>
            <a:r>
              <a:rPr lang="en-US" dirty="0"/>
              <a:t>Bryman (2012, p. 503) noted that “this process of arguing means that the researcher may stand a chance of ending up with a more realistic account of what people think because they are forced to think about and possibly revise their views”</a:t>
            </a:r>
            <a:endParaRPr lang="en-GB" dirty="0"/>
          </a:p>
          <a:p>
            <a:r>
              <a:rPr lang="en-GB" b="1" dirty="0"/>
              <a:t>Interviews (9 families/2 couples)</a:t>
            </a:r>
            <a:r>
              <a:rPr lang="en-GB" dirty="0"/>
              <a:t>- Biographical Narrative Interpretative Method (BNIM) </a:t>
            </a:r>
            <a:r>
              <a:rPr lang="en-US" dirty="0"/>
              <a:t>as developed by </a:t>
            </a:r>
            <a:r>
              <a:rPr lang="en-US" dirty="0" err="1"/>
              <a:t>Wengraf</a:t>
            </a:r>
            <a:r>
              <a:rPr lang="en-US" dirty="0"/>
              <a:t> and </a:t>
            </a:r>
            <a:r>
              <a:rPr lang="en-US" dirty="0" err="1"/>
              <a:t>Chamberlayne</a:t>
            </a:r>
            <a:r>
              <a:rPr lang="en-US" dirty="0"/>
              <a:t> (2006)</a:t>
            </a:r>
            <a:r>
              <a:rPr lang="en-GB" dirty="0"/>
              <a:t>. </a:t>
            </a:r>
            <a:r>
              <a:rPr lang="en-US" dirty="0"/>
              <a:t>The questions to participants are based on the </a:t>
            </a:r>
            <a:r>
              <a:rPr lang="en-US" b="1" dirty="0"/>
              <a:t>BNIM</a:t>
            </a:r>
            <a:r>
              <a:rPr lang="en-US" dirty="0"/>
              <a:t>, which relies on a single initial question to induce narrative (SQUIN) and is followed up by particular incident narrative (PIN) questions, but only in order to further encourage narrative flow.</a:t>
            </a:r>
            <a:r>
              <a:rPr lang="en-GB" dirty="0"/>
              <a:t> </a:t>
            </a:r>
          </a:p>
          <a:p>
            <a:r>
              <a:rPr lang="en-GB" b="1" dirty="0"/>
              <a:t>Ethnographic studies </a:t>
            </a:r>
            <a:r>
              <a:rPr lang="en-US" dirty="0" err="1"/>
              <a:t>Fusch</a:t>
            </a:r>
            <a:r>
              <a:rPr lang="en-US" dirty="0"/>
              <a:t> et al. (2017) state that ethnography can be used to explore the feelings, beliefs and meanings of relationships between people as they interact within their culture, or as they respond to others in response to a changing event</a:t>
            </a:r>
            <a:endParaRPr lang="en-GB" b="1" dirty="0"/>
          </a:p>
          <a:p>
            <a:r>
              <a:rPr lang="en-GB" b="1" dirty="0"/>
              <a:t>Theoretical Framework</a:t>
            </a:r>
            <a:r>
              <a:rPr lang="en-GB" dirty="0"/>
              <a:t>: Psychosocial psychoanalytic theories, (projection, projective identification, transference, counter-transference, defence mechanisms) ecological theories of human development (Bronfenbrenner ecological theory of human development) and Klein Object relations theory </a:t>
            </a:r>
          </a:p>
          <a:p>
            <a:r>
              <a:rPr lang="en-GB" b="1" dirty="0"/>
              <a:t>Data Analysis</a:t>
            </a:r>
            <a:r>
              <a:rPr lang="en-GB" dirty="0"/>
              <a:t>: Thematic analysis, critical discourse analysis, reflexivity, observations, clinical supervision and group seminars.  </a:t>
            </a:r>
          </a:p>
          <a:p>
            <a:endParaRPr lang="en-GB" dirty="0"/>
          </a:p>
        </p:txBody>
      </p:sp>
    </p:spTree>
    <p:extLst>
      <p:ext uri="{BB962C8B-B14F-4D97-AF65-F5344CB8AC3E}">
        <p14:creationId xmlns:p14="http://schemas.microsoft.com/office/powerpoint/2010/main" val="1418218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766F-713E-4454-A264-5D3060390279}"/>
              </a:ext>
            </a:extLst>
          </p:cNvPr>
          <p:cNvSpPr>
            <a:spLocks noGrp="1"/>
          </p:cNvSpPr>
          <p:nvPr>
            <p:ph type="title"/>
          </p:nvPr>
        </p:nvSpPr>
        <p:spPr>
          <a:xfrm>
            <a:off x="583096" y="642594"/>
            <a:ext cx="10416208" cy="616363"/>
          </a:xfrm>
        </p:spPr>
        <p:txBody>
          <a:bodyPr>
            <a:normAutofit fontScale="90000"/>
          </a:bodyPr>
          <a:lstStyle/>
          <a:p>
            <a:r>
              <a:rPr lang="en-GB" dirty="0"/>
              <a:t>Themes</a:t>
            </a:r>
          </a:p>
        </p:txBody>
      </p:sp>
      <p:graphicFrame>
        <p:nvGraphicFramePr>
          <p:cNvPr id="4" name="Content Placeholder 3">
            <a:extLst>
              <a:ext uri="{FF2B5EF4-FFF2-40B4-BE49-F238E27FC236}">
                <a16:creationId xmlns:a16="http://schemas.microsoft.com/office/drawing/2014/main" id="{311FCF69-589A-4E59-9843-596F6F1BDF24}"/>
              </a:ext>
            </a:extLst>
          </p:cNvPr>
          <p:cNvGraphicFramePr>
            <a:graphicFrameLocks noGrp="1"/>
          </p:cNvGraphicFramePr>
          <p:nvPr>
            <p:ph idx="1"/>
            <p:extLst>
              <p:ext uri="{D42A27DB-BD31-4B8C-83A1-F6EECF244321}">
                <p14:modId xmlns:p14="http://schemas.microsoft.com/office/powerpoint/2010/main" val="181142856"/>
              </p:ext>
            </p:extLst>
          </p:nvPr>
        </p:nvGraphicFramePr>
        <p:xfrm>
          <a:off x="851268" y="1154107"/>
          <a:ext cx="10558854" cy="4806887"/>
        </p:xfrm>
        <a:graphic>
          <a:graphicData uri="http://schemas.openxmlformats.org/drawingml/2006/table">
            <a:tbl>
              <a:tblPr firstRow="1" firstCol="1" bandRow="1">
                <a:tableStyleId>{5C22544A-7EE6-4342-B048-85BDC9FD1C3A}</a:tableStyleId>
              </a:tblPr>
              <a:tblGrid>
                <a:gridCol w="1868917">
                  <a:extLst>
                    <a:ext uri="{9D8B030D-6E8A-4147-A177-3AD203B41FA5}">
                      <a16:colId xmlns:a16="http://schemas.microsoft.com/office/drawing/2014/main" val="3900035249"/>
                    </a:ext>
                  </a:extLst>
                </a:gridCol>
                <a:gridCol w="8689937">
                  <a:extLst>
                    <a:ext uri="{9D8B030D-6E8A-4147-A177-3AD203B41FA5}">
                      <a16:colId xmlns:a16="http://schemas.microsoft.com/office/drawing/2014/main" val="509248047"/>
                    </a:ext>
                  </a:extLst>
                </a:gridCol>
              </a:tblGrid>
              <a:tr h="191452">
                <a:tc>
                  <a:txBody>
                    <a:bodyPr/>
                    <a:lstStyle/>
                    <a:p>
                      <a:pPr>
                        <a:lnSpc>
                          <a:spcPct val="115000"/>
                        </a:lnSpc>
                        <a:spcAft>
                          <a:spcPts val="600"/>
                        </a:spcAft>
                      </a:pPr>
                      <a:r>
                        <a:rPr lang="en-GB" sz="1200">
                          <a:effectLst/>
                        </a:rPr>
                        <a:t>Key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Coding Areas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963838134"/>
                  </a:ext>
                </a:extLst>
              </a:tr>
              <a:tr h="191452">
                <a:tc>
                  <a:txBody>
                    <a:bodyPr/>
                    <a:lstStyle/>
                    <a:p>
                      <a:pPr>
                        <a:lnSpc>
                          <a:spcPct val="115000"/>
                        </a:lnSpc>
                        <a:spcAft>
                          <a:spcPts val="600"/>
                        </a:spcAft>
                      </a:pPr>
                      <a:r>
                        <a:rPr lang="en-GB" sz="1200">
                          <a:effectLst/>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 defensiveness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802635487"/>
                  </a:ext>
                </a:extLst>
              </a:tr>
              <a:tr h="191452">
                <a:tc>
                  <a:txBody>
                    <a:bodyPr/>
                    <a:lstStyle/>
                    <a:p>
                      <a:pPr>
                        <a:lnSpc>
                          <a:spcPct val="115000"/>
                        </a:lnSpc>
                        <a:spcAft>
                          <a:spcPts val="600"/>
                        </a:spcAft>
                      </a:pPr>
                      <a:r>
                        <a:rPr lang="en-GB" sz="1200">
                          <a:effectLst/>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Poor communication and engagement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215484015"/>
                  </a:ext>
                </a:extLst>
              </a:tr>
              <a:tr h="191452">
                <a:tc>
                  <a:txBody>
                    <a:bodyPr/>
                    <a:lstStyle/>
                    <a:p>
                      <a:pPr>
                        <a:lnSpc>
                          <a:spcPct val="115000"/>
                        </a:lnSpc>
                        <a:spcAft>
                          <a:spcPts val="600"/>
                        </a:spcAft>
                      </a:pPr>
                      <a:r>
                        <a:rPr lang="en-GB" sz="1200">
                          <a:effectLst/>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Culture and values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33328042"/>
                  </a:ext>
                </a:extLst>
              </a:tr>
              <a:tr h="191452">
                <a:tc>
                  <a:txBody>
                    <a:bodyPr/>
                    <a:lstStyle/>
                    <a:p>
                      <a:pPr>
                        <a:lnSpc>
                          <a:spcPct val="115000"/>
                        </a:lnSpc>
                        <a:spcAft>
                          <a:spcPts val="600"/>
                        </a:spcAft>
                      </a:pPr>
                      <a:r>
                        <a:rPr lang="en-GB" sz="1200">
                          <a:effectLst/>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Professionals’ experience of physical chastisement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1671332019"/>
                  </a:ext>
                </a:extLst>
              </a:tr>
              <a:tr h="191452">
                <a:tc>
                  <a:txBody>
                    <a:bodyPr/>
                    <a:lstStyle/>
                    <a:p>
                      <a:pPr>
                        <a:lnSpc>
                          <a:spcPct val="115000"/>
                        </a:lnSpc>
                        <a:spcAft>
                          <a:spcPts val="600"/>
                        </a:spcAft>
                      </a:pPr>
                      <a:r>
                        <a:rPr lang="en-GB" sz="1200">
                          <a:effectLst/>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Non-disclosure of abuse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034459101"/>
                  </a:ext>
                </a:extLst>
              </a:tr>
              <a:tr h="191452">
                <a:tc>
                  <a:txBody>
                    <a:bodyPr/>
                    <a:lstStyle/>
                    <a:p>
                      <a:pPr>
                        <a:lnSpc>
                          <a:spcPct val="115000"/>
                        </a:lnSpc>
                        <a:spcAft>
                          <a:spcPts val="600"/>
                        </a:spcAft>
                      </a:pPr>
                      <a:r>
                        <a:rPr lang="en-GB" sz="1200">
                          <a:effectLst/>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White British professional experience of physical chastisement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716804613"/>
                  </a:ext>
                </a:extLst>
              </a:tr>
              <a:tr h="191452">
                <a:tc>
                  <a:txBody>
                    <a:bodyPr/>
                    <a:lstStyle/>
                    <a:p>
                      <a:pPr>
                        <a:lnSpc>
                          <a:spcPct val="115000"/>
                        </a:lnSpc>
                        <a:spcAft>
                          <a:spcPts val="600"/>
                        </a:spcAft>
                      </a:pPr>
                      <a:r>
                        <a:rPr lang="en-GB" sz="1200">
                          <a:effectLst/>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Generational abuse (parents of professionals)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877106995"/>
                  </a:ext>
                </a:extLst>
              </a:tr>
              <a:tr h="191452">
                <a:tc>
                  <a:txBody>
                    <a:bodyPr/>
                    <a:lstStyle/>
                    <a:p>
                      <a:pPr>
                        <a:lnSpc>
                          <a:spcPct val="115000"/>
                        </a:lnSpc>
                        <a:spcAft>
                          <a:spcPts val="600"/>
                        </a:spcAft>
                      </a:pPr>
                      <a:r>
                        <a:rPr lang="en-GB" sz="1200">
                          <a:effectLst/>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Laughter: group laughter, angry laughter, moderator joining in laughter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549348536"/>
                  </a:ext>
                </a:extLst>
              </a:tr>
              <a:tr h="191452">
                <a:tc>
                  <a:txBody>
                    <a:bodyPr/>
                    <a:lstStyle/>
                    <a:p>
                      <a:pPr>
                        <a:lnSpc>
                          <a:spcPct val="115000"/>
                        </a:lnSpc>
                        <a:spcAft>
                          <a:spcPts val="600"/>
                        </a:spcAft>
                      </a:pPr>
                      <a:r>
                        <a:rPr lang="en-GB" sz="1200">
                          <a:effectLst/>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Impact on children (views from parents and professionals)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1618641375"/>
                  </a:ext>
                </a:extLst>
              </a:tr>
              <a:tr h="191452">
                <a:tc>
                  <a:txBody>
                    <a:bodyPr/>
                    <a:lstStyle/>
                    <a:p>
                      <a:pPr>
                        <a:lnSpc>
                          <a:spcPct val="115000"/>
                        </a:lnSpc>
                        <a:spcAft>
                          <a:spcPts val="600"/>
                        </a:spcAft>
                      </a:pPr>
                      <a:r>
                        <a:rPr lang="en-GB" sz="1200">
                          <a:effectLst/>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Professionals’ criticism and admissions of the workings of children services/agencies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517338191"/>
                  </a:ext>
                </a:extLst>
              </a:tr>
              <a:tr h="191452">
                <a:tc>
                  <a:txBody>
                    <a:bodyPr/>
                    <a:lstStyle/>
                    <a:p>
                      <a:pPr>
                        <a:lnSpc>
                          <a:spcPct val="115000"/>
                        </a:lnSpc>
                        <a:spcAft>
                          <a:spcPts val="600"/>
                        </a:spcAft>
                      </a:pPr>
                      <a:r>
                        <a:rPr lang="en-GB" sz="1200">
                          <a:effectLst/>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Impact on parents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924692387"/>
                  </a:ext>
                </a:extLst>
              </a:tr>
              <a:tr h="191452">
                <a:tc>
                  <a:txBody>
                    <a:bodyPr/>
                    <a:lstStyle/>
                    <a:p>
                      <a:pPr>
                        <a:lnSpc>
                          <a:spcPct val="115000"/>
                        </a:lnSpc>
                        <a:spcAft>
                          <a:spcPts val="600"/>
                        </a:spcAft>
                      </a:pPr>
                      <a:r>
                        <a:rPr lang="en-GB" sz="1200">
                          <a:effectLst/>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Professionals’ parent abuse’s denial/ambivalence abuse took place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048194221"/>
                  </a:ext>
                </a:extLst>
              </a:tr>
              <a:tr h="191452">
                <a:tc>
                  <a:txBody>
                    <a:bodyPr/>
                    <a:lstStyle/>
                    <a:p>
                      <a:pPr>
                        <a:lnSpc>
                          <a:spcPct val="115000"/>
                        </a:lnSpc>
                        <a:spcAft>
                          <a:spcPts val="600"/>
                        </a:spcAft>
                      </a:pPr>
                      <a:r>
                        <a:rPr lang="en-GB" sz="1200">
                          <a:effectLst/>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Professionals’ anger towards parents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823478502"/>
                  </a:ext>
                </a:extLst>
              </a:tr>
              <a:tr h="191452">
                <a:tc>
                  <a:txBody>
                    <a:bodyPr/>
                    <a:lstStyle/>
                    <a:p>
                      <a:pPr>
                        <a:lnSpc>
                          <a:spcPct val="115000"/>
                        </a:lnSpc>
                        <a:spcAft>
                          <a:spcPts val="600"/>
                        </a:spcAft>
                      </a:pPr>
                      <a:r>
                        <a:rPr lang="en-GB" sz="1200">
                          <a:effectLst/>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Professionals’ depressive position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497419989"/>
                  </a:ext>
                </a:extLst>
              </a:tr>
              <a:tr h="191452">
                <a:tc>
                  <a:txBody>
                    <a:bodyPr/>
                    <a:lstStyle/>
                    <a:p>
                      <a:pPr>
                        <a:lnSpc>
                          <a:spcPct val="115000"/>
                        </a:lnSpc>
                        <a:spcAft>
                          <a:spcPts val="600"/>
                        </a:spcAft>
                      </a:pPr>
                      <a:r>
                        <a:rPr lang="en-GB" sz="1200">
                          <a:effectLst/>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Challenges working with 1GWABP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649639486"/>
                  </a:ext>
                </a:extLst>
              </a:tr>
              <a:tr h="191452">
                <a:tc>
                  <a:txBody>
                    <a:bodyPr/>
                    <a:lstStyle/>
                    <a:p>
                      <a:pPr>
                        <a:lnSpc>
                          <a:spcPct val="115000"/>
                        </a:lnSpc>
                        <a:spcAft>
                          <a:spcPts val="600"/>
                        </a:spcAft>
                      </a:pPr>
                      <a:r>
                        <a:rPr lang="en-GB" sz="1200">
                          <a:effectLst/>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Racism and discrimination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4165164274"/>
                  </a:ext>
                </a:extLst>
              </a:tr>
              <a:tr h="191452">
                <a:tc>
                  <a:txBody>
                    <a:bodyPr/>
                    <a:lstStyle/>
                    <a:p>
                      <a:pPr>
                        <a:lnSpc>
                          <a:spcPct val="115000"/>
                        </a:lnSpc>
                        <a:spcAft>
                          <a:spcPts val="600"/>
                        </a:spcAft>
                      </a:pPr>
                      <a:r>
                        <a:rPr lang="en-GB" sz="1200">
                          <a:effectLst/>
                        </a:rPr>
                        <a:t>Q</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No culture tolerates abuse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1576693"/>
                  </a:ext>
                </a:extLst>
              </a:tr>
              <a:tr h="191452">
                <a:tc>
                  <a:txBody>
                    <a:bodyPr/>
                    <a:lstStyle/>
                    <a:p>
                      <a:pPr>
                        <a:lnSpc>
                          <a:spcPct val="115000"/>
                        </a:lnSpc>
                        <a:spcAft>
                          <a:spcPts val="600"/>
                        </a:spcAft>
                      </a:pPr>
                      <a:r>
                        <a:rPr lang="en-GB" sz="1200">
                          <a:effectLst/>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Arrivals stories-background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9114601"/>
                  </a:ext>
                </a:extLst>
              </a:tr>
              <a:tr h="191452">
                <a:tc>
                  <a:txBody>
                    <a:bodyPr/>
                    <a:lstStyle/>
                    <a:p>
                      <a:pPr>
                        <a:lnSpc>
                          <a:spcPct val="115000"/>
                        </a:lnSpc>
                        <a:spcAft>
                          <a:spcPts val="600"/>
                        </a:spcAft>
                      </a:pPr>
                      <a:r>
                        <a:rPr lang="en-GB" sz="1200">
                          <a:effectLst/>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The fear of services and their involvement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4035529180"/>
                  </a:ext>
                </a:extLst>
              </a:tr>
              <a:tr h="191452">
                <a:tc>
                  <a:txBody>
                    <a:bodyPr/>
                    <a:lstStyle/>
                    <a:p>
                      <a:pPr>
                        <a:lnSpc>
                          <a:spcPct val="115000"/>
                        </a:lnSpc>
                        <a:spcAft>
                          <a:spcPts val="600"/>
                        </a:spcAft>
                      </a:pPr>
                      <a:r>
                        <a:rPr lang="en-GB" sz="1200">
                          <a:effectLst/>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A way forward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612222420"/>
                  </a:ext>
                </a:extLst>
              </a:tr>
              <a:tr h="191452">
                <a:tc>
                  <a:txBody>
                    <a:bodyPr/>
                    <a:lstStyle/>
                    <a:p>
                      <a:pPr>
                        <a:lnSpc>
                          <a:spcPct val="115000"/>
                        </a:lnSpc>
                        <a:spcAft>
                          <a:spcPts val="600"/>
                        </a:spcAft>
                      </a:pPr>
                      <a:r>
                        <a:rPr lang="en-GB" sz="1200">
                          <a:effectLst/>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Immediate police involvement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179087503"/>
                  </a:ext>
                </a:extLst>
              </a:tr>
              <a:tr h="191452">
                <a:tc>
                  <a:txBody>
                    <a:bodyPr/>
                    <a:lstStyle/>
                    <a:p>
                      <a:pPr>
                        <a:lnSpc>
                          <a:spcPct val="115000"/>
                        </a:lnSpc>
                        <a:spcAft>
                          <a:spcPts val="600"/>
                        </a:spcAft>
                      </a:pPr>
                      <a:r>
                        <a:rPr lang="en-GB" sz="1200">
                          <a:effectLst/>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Labelling of 1GWABP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881405064"/>
                  </a:ext>
                </a:extLst>
              </a:tr>
              <a:tr h="191452">
                <a:tc>
                  <a:txBody>
                    <a:bodyPr/>
                    <a:lstStyle/>
                    <a:p>
                      <a:pPr>
                        <a:lnSpc>
                          <a:spcPct val="115000"/>
                        </a:lnSpc>
                        <a:spcAft>
                          <a:spcPts val="600"/>
                        </a:spcAft>
                      </a:pPr>
                      <a:r>
                        <a:rPr lang="en-GB" sz="1200">
                          <a:effectLst/>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a:effectLst/>
                        </a:rPr>
                        <a:t>Parents/families previously known to children’s services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3766672512"/>
                  </a:ext>
                </a:extLst>
              </a:tr>
              <a:tr h="191452">
                <a:tc>
                  <a:txBody>
                    <a:bodyPr/>
                    <a:lstStyle/>
                    <a:p>
                      <a:pPr>
                        <a:lnSpc>
                          <a:spcPct val="115000"/>
                        </a:lnSpc>
                        <a:spcAft>
                          <a:spcPts val="600"/>
                        </a:spcAft>
                      </a:pPr>
                      <a:r>
                        <a:rPr lang="en-GB" sz="1200">
                          <a:effectLst/>
                        </a:rPr>
                        <a:t>X</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tc>
                  <a:txBody>
                    <a:bodyPr/>
                    <a:lstStyle/>
                    <a:p>
                      <a:pPr>
                        <a:lnSpc>
                          <a:spcPct val="115000"/>
                        </a:lnSpc>
                        <a:spcAft>
                          <a:spcPts val="600"/>
                        </a:spcAft>
                      </a:pPr>
                      <a:r>
                        <a:rPr lang="en-GB" sz="1200" dirty="0">
                          <a:effectLst/>
                        </a:rPr>
                        <a:t>Faith and belief-based abuse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218" marR="68218" marT="0" marB="0"/>
                </a:tc>
                <a:extLst>
                  <a:ext uri="{0D108BD9-81ED-4DB2-BD59-A6C34878D82A}">
                    <a16:rowId xmlns:a16="http://schemas.microsoft.com/office/drawing/2014/main" val="2856505379"/>
                  </a:ext>
                </a:extLst>
              </a:tr>
            </a:tbl>
          </a:graphicData>
        </a:graphic>
      </p:graphicFrame>
      <p:sp>
        <p:nvSpPr>
          <p:cNvPr id="5" name="Rectangle 1">
            <a:extLst>
              <a:ext uri="{FF2B5EF4-FFF2-40B4-BE49-F238E27FC236}">
                <a16:creationId xmlns:a16="http://schemas.microsoft.com/office/drawing/2014/main" id="{EF8103CD-7860-464C-8EBE-9CD5906751AE}"/>
              </a:ext>
            </a:extLst>
          </p:cNvPr>
          <p:cNvSpPr>
            <a:spLocks noChangeArrowheads="1"/>
          </p:cNvSpPr>
          <p:nvPr/>
        </p:nvSpPr>
        <p:spPr bwMode="auto">
          <a:xfrm>
            <a:off x="0" y="97795"/>
            <a:ext cx="1286656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t>
            </a:r>
            <a:r>
              <a:rPr kumimoji="0" lang="en-GB" altLang="en-US" sz="1100" b="1" i="0" u="none" strike="noStrike" cap="none" normalizeH="0" baseline="0"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able </a:t>
            </a:r>
            <a:r>
              <a:rPr kumimoji="0" lang="en-GB" altLang="en-US" sz="1100" b="1" i="0" u="none" strike="noStrike" cap="none" normalizeH="0" baseline="0" bmk="_Toc5600749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 Themes and key coding arrangements</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93567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B7917-8CA4-4C56-AF40-2740C8892995}"/>
              </a:ext>
            </a:extLst>
          </p:cNvPr>
          <p:cNvSpPr>
            <a:spLocks noGrp="1"/>
          </p:cNvSpPr>
          <p:nvPr>
            <p:ph type="title"/>
          </p:nvPr>
        </p:nvSpPr>
        <p:spPr>
          <a:xfrm>
            <a:off x="516835" y="642594"/>
            <a:ext cx="10608365" cy="669371"/>
          </a:xfrm>
        </p:spPr>
        <p:txBody>
          <a:bodyPr/>
          <a:lstStyle/>
          <a:p>
            <a:r>
              <a:rPr lang="en-GB" sz="3600" dirty="0" err="1"/>
              <a:t>Ireti’s</a:t>
            </a:r>
            <a:r>
              <a:rPr lang="en-GB" sz="3600" dirty="0"/>
              <a:t> experiences (a parent) </a:t>
            </a:r>
            <a:endParaRPr lang="en-GB" sz="2800" dirty="0"/>
          </a:p>
        </p:txBody>
      </p:sp>
      <p:sp>
        <p:nvSpPr>
          <p:cNvPr id="3" name="Content Placeholder 2">
            <a:extLst>
              <a:ext uri="{FF2B5EF4-FFF2-40B4-BE49-F238E27FC236}">
                <a16:creationId xmlns:a16="http://schemas.microsoft.com/office/drawing/2014/main" id="{4AB12CA1-41CD-4CBC-AB15-A2D87DCBF624}"/>
              </a:ext>
            </a:extLst>
          </p:cNvPr>
          <p:cNvSpPr>
            <a:spLocks noGrp="1"/>
          </p:cNvSpPr>
          <p:nvPr>
            <p:ph idx="1"/>
          </p:nvPr>
        </p:nvSpPr>
        <p:spPr>
          <a:xfrm>
            <a:off x="516835" y="1311965"/>
            <a:ext cx="11158330" cy="4903441"/>
          </a:xfrm>
        </p:spPr>
        <p:txBody>
          <a:bodyPr>
            <a:normAutofit/>
          </a:bodyPr>
          <a:lstStyle/>
          <a:p>
            <a:r>
              <a:rPr lang="en-US" i="1" dirty="0"/>
              <a:t>‘So last year November something happened to me, it involved the school, social services and the police. I just came to pick my kids from school that very Friday and they were like; you need to come to the office. You must come to the office; the police are here. I asked what is going on. The police? To do what?’ </a:t>
            </a:r>
            <a:r>
              <a:rPr lang="en-US" b="1" i="1" dirty="0" err="1"/>
              <a:t>Ireti</a:t>
            </a:r>
            <a:endParaRPr lang="en-US" b="1" i="1" dirty="0"/>
          </a:p>
          <a:p>
            <a:r>
              <a:rPr lang="en-US" i="1" dirty="0"/>
              <a:t>I ran to the headteacher’s office, and they came and said sorry, for now, you cannot see the girls, social services are here, the police are here, and I said what is going on? And she said to me: ‘I can’t really say anything now’. I asked, can I see my children. Can I just see them? She said sorry no. (Pained sigh) so what am </a:t>
            </a:r>
            <a:r>
              <a:rPr lang="en-US" i="1" dirty="0" err="1"/>
              <a:t>gonna</a:t>
            </a:r>
            <a:r>
              <a:rPr lang="en-US" i="1" dirty="0"/>
              <a:t> do now? Am I not going home with my kids? What are you trying to tell me? She said ‘you can’t see them, you can go home.’ I told her that I could never </a:t>
            </a:r>
            <a:r>
              <a:rPr lang="en-US" i="1" dirty="0" err="1"/>
              <a:t>never</a:t>
            </a:r>
            <a:r>
              <a:rPr lang="en-US" i="1" dirty="0"/>
              <a:t> go home; I have to see my kids, and she said ok that she would ask the police to speak to me. And then, the police came to me and said calm down, calm down blah blah; the social worker was there, her name was </a:t>
            </a:r>
            <a:r>
              <a:rPr lang="en-US" i="1" dirty="0" err="1"/>
              <a:t>Wera</a:t>
            </a:r>
            <a:r>
              <a:rPr lang="en-US" i="1" dirty="0"/>
              <a:t>. She said that they told them that something happened and I said what it is that happened? What exactly happened? Can you tell me? And they said they can’t really tell me that I have to go back home. </a:t>
            </a:r>
            <a:r>
              <a:rPr lang="en-US" b="1" i="1" dirty="0" err="1"/>
              <a:t>Ireti</a:t>
            </a:r>
            <a:endParaRPr lang="en-GB" b="1" i="1" dirty="0"/>
          </a:p>
          <a:p>
            <a:r>
              <a:rPr lang="en-US" i="1" dirty="0"/>
              <a:t>The police came and said one of the girls, the little one said you smacked her with a wooden stick, a wooden stick? (angry sound) do they look like children who are beaten with a stick? I said, I have never smacked her with a wooden stick but I use a wooden stick to scare them especially the little one when she is naughty and I am telling her Ruth stop it and she refused to listen and then I say ok, get me ‘</a:t>
            </a:r>
            <a:r>
              <a:rPr lang="en-US" i="1" dirty="0" err="1"/>
              <a:t>omorogun</a:t>
            </a:r>
            <a:r>
              <a:rPr lang="en-US" i="1" dirty="0"/>
              <a:t>’ (wooden stick) and she would run off and say sorry mummy. And they said ok, they will be with them as they are now under police protection for 72 hours, that it will last 72 hours so for 3 days. So from Friday to Monday and the kids will be back to me and I said really? </a:t>
            </a:r>
            <a:r>
              <a:rPr lang="en-US" i="1" dirty="0" err="1"/>
              <a:t>Ireti</a:t>
            </a:r>
            <a:endParaRPr lang="en-GB" i="1" dirty="0"/>
          </a:p>
          <a:p>
            <a:endParaRPr lang="en-GB" dirty="0"/>
          </a:p>
        </p:txBody>
      </p:sp>
    </p:spTree>
    <p:extLst>
      <p:ext uri="{BB962C8B-B14F-4D97-AF65-F5344CB8AC3E}">
        <p14:creationId xmlns:p14="http://schemas.microsoft.com/office/powerpoint/2010/main" val="60695540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A613B-EE38-4BBA-B493-31BEF93526AA}"/>
              </a:ext>
            </a:extLst>
          </p:cNvPr>
          <p:cNvSpPr>
            <a:spLocks noGrp="1"/>
          </p:cNvSpPr>
          <p:nvPr>
            <p:ph type="title"/>
          </p:nvPr>
        </p:nvSpPr>
        <p:spPr>
          <a:xfrm>
            <a:off x="530087" y="642594"/>
            <a:ext cx="10595113" cy="629615"/>
          </a:xfrm>
        </p:spPr>
        <p:txBody>
          <a:bodyPr>
            <a:normAutofit fontScale="90000"/>
          </a:bodyPr>
          <a:lstStyle/>
          <a:p>
            <a:r>
              <a:rPr lang="en-GB" dirty="0"/>
              <a:t>Pauline’s Experience (a parent)</a:t>
            </a:r>
          </a:p>
        </p:txBody>
      </p:sp>
      <p:sp>
        <p:nvSpPr>
          <p:cNvPr id="3" name="Content Placeholder 2">
            <a:extLst>
              <a:ext uri="{FF2B5EF4-FFF2-40B4-BE49-F238E27FC236}">
                <a16:creationId xmlns:a16="http://schemas.microsoft.com/office/drawing/2014/main" id="{D4B680F4-6DE5-449C-BDC1-47A074849777}"/>
              </a:ext>
            </a:extLst>
          </p:cNvPr>
          <p:cNvSpPr>
            <a:spLocks noGrp="1"/>
          </p:cNvSpPr>
          <p:nvPr>
            <p:ph idx="1"/>
          </p:nvPr>
        </p:nvSpPr>
        <p:spPr>
          <a:xfrm>
            <a:off x="530087" y="1272209"/>
            <a:ext cx="10595113" cy="4680535"/>
          </a:xfrm>
        </p:spPr>
        <p:txBody>
          <a:bodyPr>
            <a:normAutofit fontScale="92500" lnSpcReduction="10000"/>
          </a:bodyPr>
          <a:lstStyle/>
          <a:p>
            <a:r>
              <a:rPr lang="en-US" i="1" dirty="0"/>
              <a:t>I came to this country as a highly skilled migrant worker from Ghana, so I had a first degree and a second degree in Banking and Economics. I work in the finance sector. My parents are educated and worked in civil service in Africa, we were not affluent, but we did ok, we did very well. </a:t>
            </a:r>
            <a:endParaRPr lang="en-GB" i="1" dirty="0"/>
          </a:p>
          <a:p>
            <a:r>
              <a:rPr lang="en-US" i="1" dirty="0"/>
              <a:t>I had a call from the school office asking if I can come to the school, the social services are here, the police are here so if I can come to the school. My workplace was a bit far so I had to rush, on my way, they were calling saying that they are giving me 30minutes, that if I don’t find my way here in 30 minutes, they are going to take the child, to be honest with you, I was so worried. From Liverpool Street to here, I peed on myself three times. So, by the time I got here, they were at the office, the police officer introduced herself, the headteacher (not this one, the other one who has been transferred to Montreux Estate) and children’s services and I sat down, and they said that my daughter here, they gave them something to do in class and it is like ‘S’.’ so, to make a sentence starting with the letter ‘S’. For example My Service today was good, they have to use ‘S’ for something, but because she wanted to go out and play, she wanted to do her work quickly, so she made the sentence ‘S’ for sex. So, that was the crime I committed in this country.</a:t>
            </a:r>
            <a:endParaRPr lang="en-GB" i="1" dirty="0"/>
          </a:p>
          <a:p>
            <a:r>
              <a:rPr lang="en-GB" dirty="0"/>
              <a:t>We are all humans, we should be treated like humans, and blood is red for everyone. I felt discriminated against by what happened and the way it happened</a:t>
            </a:r>
          </a:p>
          <a:p>
            <a:r>
              <a:rPr lang="en-US" i="1" dirty="0"/>
              <a:t>So, to be honest with you, it is the school which is putting us through this. It is school! I said to the headteacher, there are certain things you people must communicate with the parents. These children should enjoy this school but because of the record that they have with the black people, this headteacher here, I think she gets award when they take black children from the school, she gets an award.</a:t>
            </a:r>
            <a:endParaRPr lang="en-GB" i="1" dirty="0"/>
          </a:p>
          <a:p>
            <a:endParaRPr lang="en-GB" dirty="0"/>
          </a:p>
        </p:txBody>
      </p:sp>
    </p:spTree>
    <p:extLst>
      <p:ext uri="{BB962C8B-B14F-4D97-AF65-F5344CB8AC3E}">
        <p14:creationId xmlns:p14="http://schemas.microsoft.com/office/powerpoint/2010/main" val="303350048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1FFEF-5050-4EAC-A473-93A2A86BAB84}"/>
              </a:ext>
            </a:extLst>
          </p:cNvPr>
          <p:cNvSpPr>
            <a:spLocks noGrp="1"/>
          </p:cNvSpPr>
          <p:nvPr>
            <p:ph type="title"/>
          </p:nvPr>
        </p:nvSpPr>
        <p:spPr>
          <a:xfrm>
            <a:off x="437322" y="642595"/>
            <a:ext cx="10687878" cy="576606"/>
          </a:xfrm>
        </p:spPr>
        <p:txBody>
          <a:bodyPr>
            <a:normAutofit/>
          </a:bodyPr>
          <a:lstStyle/>
          <a:p>
            <a:r>
              <a:rPr lang="en-GB" sz="2700" b="1" dirty="0"/>
              <a:t>Professionals account of childhood chastisement </a:t>
            </a:r>
            <a:endParaRPr lang="en-GB" dirty="0"/>
          </a:p>
        </p:txBody>
      </p:sp>
      <p:sp>
        <p:nvSpPr>
          <p:cNvPr id="3" name="Content Placeholder 2">
            <a:extLst>
              <a:ext uri="{FF2B5EF4-FFF2-40B4-BE49-F238E27FC236}">
                <a16:creationId xmlns:a16="http://schemas.microsoft.com/office/drawing/2014/main" id="{08DBD65A-B75C-48EF-B0EB-CBE11D2E5FE6}"/>
              </a:ext>
            </a:extLst>
          </p:cNvPr>
          <p:cNvSpPr>
            <a:spLocks noGrp="1"/>
          </p:cNvSpPr>
          <p:nvPr>
            <p:ph idx="1"/>
          </p:nvPr>
        </p:nvSpPr>
        <p:spPr>
          <a:xfrm>
            <a:off x="437322" y="1219200"/>
            <a:ext cx="10687878" cy="4733544"/>
          </a:xfrm>
        </p:spPr>
        <p:txBody>
          <a:bodyPr>
            <a:normAutofit fontScale="92500" lnSpcReduction="20000"/>
          </a:bodyPr>
          <a:lstStyle/>
          <a:p>
            <a:r>
              <a:rPr lang="en-US" i="1" dirty="0"/>
              <a:t>My background is African, and I yes was chastised. I never discussed it with the school </a:t>
            </a:r>
            <a:r>
              <a:rPr lang="en-US" i="1" dirty="0" err="1"/>
              <a:t>ehh</a:t>
            </a:r>
            <a:r>
              <a:rPr lang="en-US" i="1" dirty="0"/>
              <a:t>; many of my friends were even from different backgrounds. We will talk about it and joke about it. ‘Yeah </a:t>
            </a:r>
            <a:r>
              <a:rPr lang="en-US" i="1" dirty="0" err="1"/>
              <a:t>yeah</a:t>
            </a:r>
            <a:r>
              <a:rPr lang="en-US" i="1" dirty="0"/>
              <a:t>, I got the beat last week’ [group laughter] You know, I grew up in Broadwater Farm estate, and you could hear your </a:t>
            </a:r>
            <a:r>
              <a:rPr lang="en-US" i="1" dirty="0" err="1"/>
              <a:t>neighbours</a:t>
            </a:r>
            <a:r>
              <a:rPr lang="en-US" i="1" dirty="0"/>
              <a:t> and kids getting chastised [more laughter]</a:t>
            </a:r>
            <a:r>
              <a:rPr lang="en-US" b="1" i="1" dirty="0"/>
              <a:t> </a:t>
            </a:r>
            <a:r>
              <a:rPr lang="en-US" i="1" dirty="0"/>
              <a:t>it was funny, but it was normal. It was normal, you could hear, and it’s like, ‘yeah the kids are getting the beats again’ yes that was like usual, it did not matter what background, everybody experienced it. FG0917, p. 4</a:t>
            </a:r>
            <a:endParaRPr lang="en-GB" i="1" dirty="0"/>
          </a:p>
          <a:p>
            <a:r>
              <a:rPr lang="en-US" i="1" dirty="0"/>
              <a:t>I think I was probably about 11 or 12, I was in my … yeah, I probably was about 12 or 13, I ran out of the house, not the house, the flat, I just ran to the nearest phone box in the local area, and I called ChildLine [laughing] and ChildLine, I was kind of telling them what was happening and they said ok then, they managed to ask me where I was, and they told the police to pick me up and brought me home. What happened after that, I got into more trouble, when the police dropped me home, I got more and further beating for that. I have two younger brothers as well, and we all experienced it, even my group of friends and circle of friends experienced it so for me I saw it as something normal until I did my social work training I </a:t>
            </a:r>
            <a:r>
              <a:rPr lang="en-US" i="1" dirty="0" err="1"/>
              <a:t>realise</a:t>
            </a:r>
            <a:r>
              <a:rPr lang="en-US" i="1" dirty="0"/>
              <a:t> there are other ways to discipline. FG0917, p. 17</a:t>
            </a:r>
            <a:endParaRPr lang="en-GB" i="1" dirty="0"/>
          </a:p>
          <a:p>
            <a:r>
              <a:rPr lang="en-US" i="1" dirty="0"/>
              <a:t>I am a white girl, and I was chastised when I was younger, it wasn’t to this extent. My dad used to smack my bottom when I was naughty; it sometimes happened in public; it sometimes happened at home. I always saw it as what will happen when I was naughty, It was not always what will happen when I was naughty </a:t>
            </a:r>
            <a:r>
              <a:rPr lang="en-US" i="1" dirty="0" err="1"/>
              <a:t>emm</a:t>
            </a:r>
            <a:r>
              <a:rPr lang="en-US" i="1" dirty="0"/>
              <a:t> you can guarantee that whatever, I did, I will not be doing it again… I suppose I never spoke to a teacher or anyone about it because to me it was normal and my dad was a police officer, both of my parents were police officers, I would not tell the teacher to be honest because my dad was in the law anyway, he was everything that was good and looked after people, so if you were naughty, he would know what to do. If I was getting a smacked bum, I naturally believed everyone else was.  FG0917, p. 2</a:t>
            </a:r>
            <a:endParaRPr lang="en-GB" i="1" dirty="0"/>
          </a:p>
          <a:p>
            <a:endParaRPr lang="en-GB" dirty="0"/>
          </a:p>
        </p:txBody>
      </p:sp>
    </p:spTree>
    <p:extLst>
      <p:ext uri="{BB962C8B-B14F-4D97-AF65-F5344CB8AC3E}">
        <p14:creationId xmlns:p14="http://schemas.microsoft.com/office/powerpoint/2010/main" val="306950083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{093EBB60-7EC4-4FE9-BB0D-636567E8C383}tf78438558_win32</Template>
  <TotalTime>945</TotalTime>
  <Words>3975</Words>
  <Application>Microsoft Office PowerPoint</Application>
  <PresentationFormat>Widescreen</PresentationFormat>
  <Paragraphs>146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Biome Light</vt:lpstr>
      <vt:lpstr>Century Gothic</vt:lpstr>
      <vt:lpstr>Garamond</vt:lpstr>
      <vt:lpstr>SavonVTI</vt:lpstr>
      <vt:lpstr>The lived experiences of  first-generation West African black parents  whose children have been subject to statutory interventions </vt:lpstr>
      <vt:lpstr>Introduction</vt:lpstr>
      <vt:lpstr>Research Questions </vt:lpstr>
      <vt:lpstr>Literature reviews</vt:lpstr>
      <vt:lpstr>Design &amp; Methodology</vt:lpstr>
      <vt:lpstr>Themes</vt:lpstr>
      <vt:lpstr>Ireti’s experiences (a parent) </vt:lpstr>
      <vt:lpstr>Pauline’s Experience (a parent)</vt:lpstr>
      <vt:lpstr>Professionals account of childhood chastisement </vt:lpstr>
      <vt:lpstr>SCP discussions on working with IGWABP</vt:lpstr>
      <vt:lpstr>Findings</vt:lpstr>
      <vt:lpstr>PowerPoint Presentation</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Roselyn Ezendiokwele</dc:creator>
  <cp:lastModifiedBy>Roselyn Ezendiokwele</cp:lastModifiedBy>
  <cp:revision>96</cp:revision>
  <dcterms:created xsi:type="dcterms:W3CDTF">2021-04-06T20:32:50Z</dcterms:created>
  <dcterms:modified xsi:type="dcterms:W3CDTF">2021-04-14T15:08:38Z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